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3"/>
  </p:sldMasterIdLst>
  <p:notesMasterIdLst>
    <p:notesMasterId r:id="rId20"/>
  </p:notesMasterIdLst>
  <p:sldIdLst>
    <p:sldId id="256" r:id="rId4"/>
    <p:sldId id="260" r:id="rId5"/>
    <p:sldId id="258" r:id="rId6"/>
    <p:sldId id="257" r:id="rId7"/>
    <p:sldId id="268" r:id="rId8"/>
    <p:sldId id="266" r:id="rId9"/>
    <p:sldId id="269" r:id="rId10"/>
    <p:sldId id="270" r:id="rId11"/>
    <p:sldId id="264" r:id="rId12"/>
    <p:sldId id="265" r:id="rId13"/>
    <p:sldId id="259" r:id="rId14"/>
    <p:sldId id="267" r:id="rId15"/>
    <p:sldId id="262" r:id="rId16"/>
    <p:sldId id="263" r:id="rId17"/>
    <p:sldId id="272" r:id="rId18"/>
    <p:sldId id="261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3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3" autoAdjust="0"/>
    <p:restoredTop sz="63459" autoAdjust="0"/>
  </p:normalViewPr>
  <p:slideViewPr>
    <p:cSldViewPr snapToGrid="0">
      <p:cViewPr varScale="1">
        <p:scale>
          <a:sx n="73" d="100"/>
          <a:sy n="73" d="100"/>
        </p:scale>
        <p:origin x="2208" y="19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" Type="http://schemas.openxmlformats.org/officeDocument/2006/relationships/slideMaster" Target="slideMasters/slideMaster1.xml"/><Relationship Id="rId21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9ABDAB-68CC-4FEB-839C-D39DDBEE6237}" type="datetimeFigureOut">
              <a:rPr lang="en-US" smtClean="0"/>
              <a:t>4/29/23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01B17C-0264-475A-9A76-0595571782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0764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Who are we?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01B17C-0264-475A-9A76-0595571782E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8437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01B17C-0264-475A-9A76-0595571782E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8645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are going to go over the process of installing WAC.</a:t>
            </a:r>
          </a:p>
          <a:p>
            <a:r>
              <a:rPr lang="en-US" dirty="0"/>
              <a:t>We will cover each of these points. Through this session.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01B17C-0264-475A-9A76-0595571782E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197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PAWS are complicated, and if you do them wrong provide next to minimal value on the level of investment required to make them work.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PAWS have a few different deployment models, but at the end of the day they are simply designed to create a machine, where you don’t leave your credentials lay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01B17C-0264-475A-9A76-0595571782E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4167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01B17C-0264-475A-9A76-0595571782E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1829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01B17C-0264-475A-9A76-0595571782E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6082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01B17C-0264-475A-9A76-0595571782E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9985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 about how the project never got it’s big massive Debut like the other major products = See Arc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Why? – Because it’s not a revenue generating product.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01B17C-0264-475A-9A76-0595571782E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1355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01B17C-0264-475A-9A76-0595571782E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8131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01B17C-0264-475A-9A76-0595571782E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6842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7.pn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2.png"/><Relationship Id="rId7" Type="http://schemas.openxmlformats.org/officeDocument/2006/relationships/image" Target="../media/image20.svg"/><Relationship Id="rId12" Type="http://schemas.openxmlformats.org/officeDocument/2006/relationships/image" Target="../media/image25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5.png"/><Relationship Id="rId9" Type="http://schemas.openxmlformats.org/officeDocument/2006/relationships/image" Target="../media/image2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furniture, curtain, lit, dark&#10;&#10;Description automatically generated">
            <a:extLst>
              <a:ext uri="{FF2B5EF4-FFF2-40B4-BE49-F238E27FC236}">
                <a16:creationId xmlns:a16="http://schemas.microsoft.com/office/drawing/2014/main" id="{08F41F8B-F45C-0143-DBFB-8291CFE6AD7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4922"/>
            <a:ext cx="12192000" cy="657307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08B2AB-1AF2-C3EC-A0DA-7900482B48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682"/>
            <a:ext cx="9144000" cy="2306637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AC045E-7E31-838B-3E84-BF7CAB2CBC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490281"/>
            <a:ext cx="9144000" cy="1420237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8" name="Picture 7" descr="MMS Logo">
            <a:extLst>
              <a:ext uri="{FF2B5EF4-FFF2-40B4-BE49-F238E27FC236}">
                <a16:creationId xmlns:a16="http://schemas.microsoft.com/office/drawing/2014/main" id="{0E09F665-1CDC-0B16-708D-E8AD544B3FB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7437" y="0"/>
            <a:ext cx="2394563" cy="137160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C1C6F0CE-A001-978A-D698-EB6C97BB9BA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4153" y="2310319"/>
            <a:ext cx="10583694" cy="734379"/>
          </a:xfrm>
          <a:prstGeom prst="rect">
            <a:avLst/>
          </a:prstGeom>
        </p:spPr>
      </p:pic>
      <p:pic>
        <p:nvPicPr>
          <p:cNvPr id="9" name="Picture 8" descr="Patch My PC&#10;&#10;Description automatically generated">
            <a:extLst>
              <a:ext uri="{FF2B5EF4-FFF2-40B4-BE49-F238E27FC236}">
                <a16:creationId xmlns:a16="http://schemas.microsoft.com/office/drawing/2014/main" id="{4BD22D82-402F-6970-2ECD-D1C210EC6FA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234604" y="5159829"/>
            <a:ext cx="2130071" cy="1547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6365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MMS Logo">
            <a:extLst>
              <a:ext uri="{FF2B5EF4-FFF2-40B4-BE49-F238E27FC236}">
                <a16:creationId xmlns:a16="http://schemas.microsoft.com/office/drawing/2014/main" id="{7874FAA7-EB4D-5A79-909E-CB927AFCC6F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5625" y="5930596"/>
            <a:ext cx="1596375" cy="914400"/>
          </a:xfrm>
          <a:prstGeom prst="rect">
            <a:avLst/>
          </a:prstGeom>
        </p:spPr>
      </p:pic>
      <p:pic>
        <p:nvPicPr>
          <p:cNvPr id="3" name="Picture 2" descr="A bright light in the dark&#10;&#10;Description automatically generated with low confidence">
            <a:extLst>
              <a:ext uri="{FF2B5EF4-FFF2-40B4-BE49-F238E27FC236}">
                <a16:creationId xmlns:a16="http://schemas.microsoft.com/office/drawing/2014/main" id="{91CD3819-7A9B-F720-70A3-7B872324A26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3890"/>
            <a:ext cx="12192000" cy="5490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6215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9B3096-6483-1CC6-4263-E4B2B2BA6E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31DBF5-0D97-AF7D-8580-655BDCEA96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CF4BF5-B720-F392-649B-33EED0985E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Picture 7" descr="MMS Logo">
            <a:extLst>
              <a:ext uri="{FF2B5EF4-FFF2-40B4-BE49-F238E27FC236}">
                <a16:creationId xmlns:a16="http://schemas.microsoft.com/office/drawing/2014/main" id="{871BDB1C-D88C-7CC2-5D66-47039F1538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5625" y="5930596"/>
            <a:ext cx="1596375" cy="914400"/>
          </a:xfrm>
          <a:prstGeom prst="rect">
            <a:avLst/>
          </a:prstGeom>
        </p:spPr>
      </p:pic>
      <p:pic>
        <p:nvPicPr>
          <p:cNvPr id="6" name="Picture 5" descr="A bright light in the dark&#10;&#10;Description automatically generated with low confidence">
            <a:extLst>
              <a:ext uri="{FF2B5EF4-FFF2-40B4-BE49-F238E27FC236}">
                <a16:creationId xmlns:a16="http://schemas.microsoft.com/office/drawing/2014/main" id="{FD4377E8-3ADD-0761-D9FD-6ECE3AC6B38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3890"/>
            <a:ext cx="12192000" cy="5490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7040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4D4F0-46DF-66A6-26A5-6711090CE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9114DA3-16F3-B40E-F37B-43106F3CF90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123AD4-4C10-E69E-AE5E-B65F2FA789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Picture 7" descr="MMS Logo">
            <a:extLst>
              <a:ext uri="{FF2B5EF4-FFF2-40B4-BE49-F238E27FC236}">
                <a16:creationId xmlns:a16="http://schemas.microsoft.com/office/drawing/2014/main" id="{BEAC8699-2117-4549-6791-6D861DDB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5625" y="5930596"/>
            <a:ext cx="1596375" cy="914400"/>
          </a:xfrm>
          <a:prstGeom prst="rect">
            <a:avLst/>
          </a:prstGeom>
        </p:spPr>
      </p:pic>
      <p:pic>
        <p:nvPicPr>
          <p:cNvPr id="6" name="Picture 5" descr="A bright light in the dark&#10;&#10;Description automatically generated with low confidence">
            <a:extLst>
              <a:ext uri="{FF2B5EF4-FFF2-40B4-BE49-F238E27FC236}">
                <a16:creationId xmlns:a16="http://schemas.microsoft.com/office/drawing/2014/main" id="{8BCE0FEA-9E41-7403-4145-D26AF4DB3FD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3890"/>
            <a:ext cx="12192000" cy="5490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0128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ve the Dat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light, laser&#10;&#10;Description automatically generated">
            <a:extLst>
              <a:ext uri="{FF2B5EF4-FFF2-40B4-BE49-F238E27FC236}">
                <a16:creationId xmlns:a16="http://schemas.microsoft.com/office/drawing/2014/main" id="{48F13E26-BB6A-2E5C-467C-A6108F26EC6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078" y="0"/>
            <a:ext cx="11083844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972AC3D-8D22-4BAC-9CF2-F632CE7B02B7}"/>
              </a:ext>
            </a:extLst>
          </p:cNvPr>
          <p:cNvSpPr txBox="1"/>
          <p:nvPr userDrawn="1"/>
        </p:nvSpPr>
        <p:spPr>
          <a:xfrm>
            <a:off x="2490569" y="4896373"/>
            <a:ext cx="2923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29 Oct – 1 Nov, 2023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6A0CFB5-AC88-4715-B062-536A9CDF734E}"/>
              </a:ext>
            </a:extLst>
          </p:cNvPr>
          <p:cNvSpPr txBox="1"/>
          <p:nvPr userDrawn="1"/>
        </p:nvSpPr>
        <p:spPr>
          <a:xfrm>
            <a:off x="6814658" y="4896373"/>
            <a:ext cx="2841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5-9 May, 2024</a:t>
            </a:r>
          </a:p>
        </p:txBody>
      </p:sp>
      <p:pic>
        <p:nvPicPr>
          <p:cNvPr id="7" name="Picture 6" descr="A sign with palm trees and a building in the background&#10;&#10;Description automatically generated with medium confidence">
            <a:extLst>
              <a:ext uri="{FF2B5EF4-FFF2-40B4-BE49-F238E27FC236}">
                <a16:creationId xmlns:a16="http://schemas.microsoft.com/office/drawing/2014/main" id="{751ED804-76A9-B63A-770C-A584CE6BCD4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461208" y="2039768"/>
            <a:ext cx="2981763" cy="2981763"/>
          </a:xfrm>
          <a:prstGeom prst="rect">
            <a:avLst/>
          </a:prstGeom>
        </p:spPr>
      </p:pic>
      <p:pic>
        <p:nvPicPr>
          <p:cNvPr id="12" name="Picture 11" descr="Logo&#10;&#10;Description automatically generated">
            <a:extLst>
              <a:ext uri="{FF2B5EF4-FFF2-40B4-BE49-F238E27FC236}">
                <a16:creationId xmlns:a16="http://schemas.microsoft.com/office/drawing/2014/main" id="{9CE8F994-3F43-B6B2-27DC-2BA65CDAD3E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749031" y="2039767"/>
            <a:ext cx="2973203" cy="298176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0828A95-6D43-E388-3D4E-E5117E2A09F8}"/>
              </a:ext>
            </a:extLst>
          </p:cNvPr>
          <p:cNvSpPr txBox="1"/>
          <p:nvPr userDrawn="1"/>
        </p:nvSpPr>
        <p:spPr>
          <a:xfrm>
            <a:off x="2519931" y="5125179"/>
            <a:ext cx="2923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29 Oct – 1 Nov, 2023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F11CDB-CD01-841A-69AB-B3D3A5872802}"/>
              </a:ext>
            </a:extLst>
          </p:cNvPr>
          <p:cNvSpPr txBox="1"/>
          <p:nvPr userDrawn="1"/>
        </p:nvSpPr>
        <p:spPr>
          <a:xfrm>
            <a:off x="6859483" y="5125179"/>
            <a:ext cx="28419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5-9 May, 2024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5699D8C-C70E-FE1E-2A0F-D2D47884EE8D}"/>
              </a:ext>
            </a:extLst>
          </p:cNvPr>
          <p:cNvSpPr/>
          <p:nvPr userDrawn="1"/>
        </p:nvSpPr>
        <p:spPr>
          <a:xfrm>
            <a:off x="3183119" y="230806"/>
            <a:ext cx="5825762" cy="1200329"/>
          </a:xfrm>
          <a:prstGeom prst="rect">
            <a:avLst/>
          </a:prstGeom>
          <a:noFill/>
        </p:spPr>
        <p:txBody>
          <a:bodyPr vert="horz" wrap="none" lIns="91440" tIns="45720" rIns="91440" bIns="45720">
            <a:spAutoFit/>
          </a:bodyPr>
          <a:lstStyle/>
          <a:p>
            <a:pPr algn="ctr"/>
            <a:r>
              <a:rPr lang="en-US" sz="7200" b="1" u="none" cap="none" spc="0" baseline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Save the Dates</a:t>
            </a:r>
          </a:p>
        </p:txBody>
      </p:sp>
    </p:spTree>
    <p:extLst>
      <p:ext uri="{BB962C8B-B14F-4D97-AF65-F5344CB8AC3E}">
        <p14:creationId xmlns:p14="http://schemas.microsoft.com/office/powerpoint/2010/main" val="112659283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picture containing light, laser&#10;&#10;Description automatically generated">
            <a:extLst>
              <a:ext uri="{FF2B5EF4-FFF2-40B4-BE49-F238E27FC236}">
                <a16:creationId xmlns:a16="http://schemas.microsoft.com/office/drawing/2014/main" id="{55A89AA2-2C7D-F3B0-F912-82400D8189C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078" y="0"/>
            <a:ext cx="11083844" cy="6858000"/>
          </a:xfrm>
          <a:prstGeom prst="rect">
            <a:avLst/>
          </a:prstGeom>
        </p:spPr>
      </p:pic>
      <p:pic>
        <p:nvPicPr>
          <p:cNvPr id="5" name="Picture 4" descr="MMS Logo">
            <a:extLst>
              <a:ext uri="{FF2B5EF4-FFF2-40B4-BE49-F238E27FC236}">
                <a16:creationId xmlns:a16="http://schemas.microsoft.com/office/drawing/2014/main" id="{7874FAA7-EB4D-5A79-909E-CB927AFCC6F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8706" y="1955345"/>
            <a:ext cx="3702232" cy="212063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0141027-F066-B9AE-93FD-9C9448960CDB}"/>
              </a:ext>
            </a:extLst>
          </p:cNvPr>
          <p:cNvSpPr/>
          <p:nvPr userDrawn="1"/>
        </p:nvSpPr>
        <p:spPr>
          <a:xfrm>
            <a:off x="3177604" y="454155"/>
            <a:ext cx="5836791" cy="1200329"/>
          </a:xfrm>
          <a:prstGeom prst="rect">
            <a:avLst/>
          </a:prstGeom>
          <a:noFill/>
        </p:spPr>
        <p:txBody>
          <a:bodyPr vert="horz" wrap="none" lIns="91440" tIns="45720" rIns="91440" bIns="45720">
            <a:spAutoFit/>
          </a:bodyPr>
          <a:lstStyle/>
          <a:p>
            <a:pPr algn="ctr"/>
            <a:r>
              <a:rPr lang="en-US" sz="7200" b="1" u="none" cap="none" spc="0" baseline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Extended Q&amp;A</a:t>
            </a:r>
          </a:p>
        </p:txBody>
      </p:sp>
      <p:pic>
        <p:nvPicPr>
          <p:cNvPr id="11" name="Picture 10" descr="Patch My PC">
            <a:extLst>
              <a:ext uri="{FF2B5EF4-FFF2-40B4-BE49-F238E27FC236}">
                <a16:creationId xmlns:a16="http://schemas.microsoft.com/office/drawing/2014/main" id="{F837D305-2B1E-D93E-4951-99C287BF88B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730" y="4855464"/>
            <a:ext cx="2517396" cy="1828800"/>
          </a:xfrm>
          <a:prstGeom prst="rect">
            <a:avLst/>
          </a:prstGeom>
        </p:spPr>
      </p:pic>
      <p:pic>
        <p:nvPicPr>
          <p:cNvPr id="13" name="Picture 12" descr="Adaptiva">
            <a:extLst>
              <a:ext uri="{FF2B5EF4-FFF2-40B4-BE49-F238E27FC236}">
                <a16:creationId xmlns:a16="http://schemas.microsoft.com/office/drawing/2014/main" id="{A777C97A-20FD-B88A-2F54-E9D359B26EF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2415" y="5291519"/>
            <a:ext cx="1568545" cy="365760"/>
          </a:xfrm>
          <a:prstGeom prst="rect">
            <a:avLst/>
          </a:prstGeom>
        </p:spPr>
      </p:pic>
      <p:pic>
        <p:nvPicPr>
          <p:cNvPr id="17" name="Graphic 16" descr="2Pint Software">
            <a:extLst>
              <a:ext uri="{FF2B5EF4-FFF2-40B4-BE49-F238E27FC236}">
                <a16:creationId xmlns:a16="http://schemas.microsoft.com/office/drawing/2014/main" id="{67F8DDDD-DFAE-B059-F17D-48D5058DC49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35656" y="5325038"/>
            <a:ext cx="1194868" cy="298717"/>
          </a:xfrm>
          <a:prstGeom prst="rect">
            <a:avLst/>
          </a:prstGeom>
        </p:spPr>
      </p:pic>
      <p:pic>
        <p:nvPicPr>
          <p:cNvPr id="19" name="Picture 18" descr="Microsoft">
            <a:extLst>
              <a:ext uri="{FF2B5EF4-FFF2-40B4-BE49-F238E27FC236}">
                <a16:creationId xmlns:a16="http://schemas.microsoft.com/office/drawing/2014/main" id="{F1B0E5FC-C842-2CF5-F268-35CF4E989D69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5220" y="4956590"/>
            <a:ext cx="2310575" cy="1035615"/>
          </a:xfrm>
          <a:prstGeom prst="rect">
            <a:avLst/>
          </a:prstGeom>
        </p:spPr>
      </p:pic>
      <p:pic>
        <p:nvPicPr>
          <p:cNvPr id="25" name="Picture 24" descr="A picture containing logo&#10;&#10;Description automatically generated">
            <a:extLst>
              <a:ext uri="{FF2B5EF4-FFF2-40B4-BE49-F238E27FC236}">
                <a16:creationId xmlns:a16="http://schemas.microsoft.com/office/drawing/2014/main" id="{79929C4D-B2BA-AF03-83C3-8650953C41FE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9845" y="6103313"/>
            <a:ext cx="1658985" cy="402336"/>
          </a:xfrm>
          <a:prstGeom prst="rect">
            <a:avLst/>
          </a:prstGeom>
        </p:spPr>
      </p:pic>
      <p:pic>
        <p:nvPicPr>
          <p:cNvPr id="3" name="Picture 2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1C704308-21F2-44A4-74D7-54F415FC6F36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4406" y="6178426"/>
            <a:ext cx="1263474" cy="222709"/>
          </a:xfrm>
          <a:prstGeom prst="rect">
            <a:avLst/>
          </a:prstGeom>
        </p:spPr>
      </p:pic>
      <p:pic>
        <p:nvPicPr>
          <p:cNvPr id="4" name="Picture 3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3E4A1A8A-4BE9-B4FC-2B2B-E40F607BCD0E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5738" y="6023901"/>
            <a:ext cx="531761" cy="531761"/>
          </a:xfrm>
          <a:prstGeom prst="rect">
            <a:avLst/>
          </a:prstGeom>
        </p:spPr>
      </p:pic>
      <p:pic>
        <p:nvPicPr>
          <p:cNvPr id="6" name="Picture 5" descr="A picture containing logo&#10;&#10;Description automatically generated">
            <a:extLst>
              <a:ext uri="{FF2B5EF4-FFF2-40B4-BE49-F238E27FC236}">
                <a16:creationId xmlns:a16="http://schemas.microsoft.com/office/drawing/2014/main" id="{5FAC9FF6-3344-53B0-ED7E-28F6FA59D0B4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0491" y="5172921"/>
            <a:ext cx="2073349" cy="594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865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blue light in the dark&#10;&#10;Description automatically generated with low confidence">
            <a:extLst>
              <a:ext uri="{FF2B5EF4-FFF2-40B4-BE49-F238E27FC236}">
                <a16:creationId xmlns:a16="http://schemas.microsoft.com/office/drawing/2014/main" id="{E490237C-99B3-4664-7462-6C4BF3FC732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52627"/>
            <a:ext cx="12192000" cy="5612369"/>
          </a:xfrm>
          <a:prstGeom prst="rect">
            <a:avLst/>
          </a:prstGeom>
        </p:spPr>
      </p:pic>
      <p:pic>
        <p:nvPicPr>
          <p:cNvPr id="6" name="Picture 5" descr="MMS Logo">
            <a:extLst>
              <a:ext uri="{FF2B5EF4-FFF2-40B4-BE49-F238E27FC236}">
                <a16:creationId xmlns:a16="http://schemas.microsoft.com/office/drawing/2014/main" id="{58B90811-A51E-65F2-5CD6-98D6CF98110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20000"/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5625" y="5930596"/>
            <a:ext cx="1596375" cy="914400"/>
          </a:xfrm>
          <a:prstGeom prst="rect">
            <a:avLst/>
          </a:prstGeom>
        </p:spPr>
      </p:pic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D0F2FDBB-FB45-8FD2-5F71-DB342D59755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396859" y="1581880"/>
            <a:ext cx="2703513" cy="2538413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B765F7A9-F279-484D-0F3B-4BB46B514D6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114594" y="1579653"/>
            <a:ext cx="2703513" cy="2538413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F6FE98B-7FAF-CBE0-DE78-7629C4DAC585}"/>
              </a:ext>
            </a:extLst>
          </p:cNvPr>
          <p:cNvSpPr/>
          <p:nvPr userDrawn="1"/>
        </p:nvSpPr>
        <p:spPr>
          <a:xfrm>
            <a:off x="4293904" y="195263"/>
            <a:ext cx="3604192" cy="1200329"/>
          </a:xfrm>
          <a:prstGeom prst="rect">
            <a:avLst/>
          </a:prstGeom>
          <a:noFill/>
        </p:spPr>
        <p:txBody>
          <a:bodyPr vert="horz" wrap="none" lIns="91440" tIns="45720" rIns="91440" bIns="45720">
            <a:spAutoFit/>
          </a:bodyPr>
          <a:lstStyle/>
          <a:p>
            <a:pPr algn="ctr"/>
            <a:r>
              <a:rPr lang="en-US" sz="7200" b="1" u="none" cap="none" spc="0" baseline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Speakers</a:t>
            </a:r>
          </a:p>
        </p:txBody>
      </p:sp>
      <p:pic>
        <p:nvPicPr>
          <p:cNvPr id="11" name="Graphic 10" descr="Radio microphone with solid fill">
            <a:extLst>
              <a:ext uri="{FF2B5EF4-FFF2-40B4-BE49-F238E27FC236}">
                <a16:creationId xmlns:a16="http://schemas.microsoft.com/office/drawing/2014/main" id="{081F717A-90EF-F96A-D83B-54E6307A315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59804" y="338227"/>
            <a:ext cx="914400" cy="914400"/>
          </a:xfrm>
          <a:prstGeom prst="rect">
            <a:avLst/>
          </a:prstGeom>
        </p:spPr>
      </p:pic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2E8946D3-04F0-0641-9424-10E785AD737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39693" y="4206239"/>
            <a:ext cx="4572000" cy="457200"/>
          </a:xfrm>
        </p:spPr>
        <p:txBody>
          <a:bodyPr/>
          <a:lstStyle>
            <a:lvl1pPr marL="0" indent="0" algn="ctr">
              <a:buFontTx/>
              <a:buNone/>
              <a:defRPr b="1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Speaker 1 Name</a:t>
            </a: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id="{4E852539-A3B0-BF16-FE8E-4CC8EFF8ACE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68867" y="4206239"/>
            <a:ext cx="4572000" cy="457200"/>
          </a:xfrm>
        </p:spPr>
        <p:txBody>
          <a:bodyPr/>
          <a:lstStyle>
            <a:lvl1pPr marL="0" indent="0" algn="ctr">
              <a:buFontTx/>
              <a:buNone/>
              <a:defRPr b="1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Speaker 2 Name</a:t>
            </a:r>
          </a:p>
        </p:txBody>
      </p:sp>
      <p:sp>
        <p:nvSpPr>
          <p:cNvPr id="19" name="Text Placeholder 16">
            <a:extLst>
              <a:ext uri="{FF2B5EF4-FFF2-40B4-BE49-F238E27FC236}">
                <a16:creationId xmlns:a16="http://schemas.microsoft.com/office/drawing/2014/main" id="{F8B8F0D3-A682-04D8-7E0B-F26D56163FA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39693" y="5303520"/>
            <a:ext cx="4572000" cy="914400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24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Speaker 1 contact info</a:t>
            </a:r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id="{A3D27F1E-071E-F20C-9FA4-6FF3260A111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80307" y="5303520"/>
            <a:ext cx="4572000" cy="914400"/>
          </a:xfrm>
        </p:spPr>
        <p:txBody>
          <a:bodyPr/>
          <a:lstStyle>
            <a:lvl1pPr marL="0" indent="0" algn="ctr">
              <a:buFontTx/>
              <a:buNone/>
              <a:defRPr sz="24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Speaker 2 contact info</a:t>
            </a:r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id="{725C257A-1E0B-90CB-FDAB-F164B5FB84B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39693" y="4754880"/>
            <a:ext cx="4572000" cy="457200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24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Speaker 1 info</a:t>
            </a:r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id="{F028274B-3D73-8DB7-57F5-8758A576159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80350" y="4754880"/>
            <a:ext cx="4572000" cy="457200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24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Speaker 2 info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E3E2B6C-976C-B840-C89F-B4F3065660F9}"/>
              </a:ext>
            </a:extLst>
          </p:cNvPr>
          <p:cNvSpPr/>
          <p:nvPr userDrawn="1"/>
        </p:nvSpPr>
        <p:spPr>
          <a:xfrm>
            <a:off x="2286669" y="6401767"/>
            <a:ext cx="7618661" cy="259381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Can’t see our slides? Can’t hear? Need to repeat the question? Call us out!</a:t>
            </a:r>
          </a:p>
        </p:txBody>
      </p:sp>
    </p:spTree>
    <p:extLst>
      <p:ext uri="{BB962C8B-B14F-4D97-AF65-F5344CB8AC3E}">
        <p14:creationId xmlns:p14="http://schemas.microsoft.com/office/powerpoint/2010/main" val="25389390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0F2B3F-34C9-5D81-3C0A-03B2A2A13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4A0340-D9A2-712E-B180-0639532538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Picture 6" descr="MMS Logo">
            <a:extLst>
              <a:ext uri="{FF2B5EF4-FFF2-40B4-BE49-F238E27FC236}">
                <a16:creationId xmlns:a16="http://schemas.microsoft.com/office/drawing/2014/main" id="{B20E1BA0-F24A-EC19-2D43-C2AEF38D6F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5625" y="5930596"/>
            <a:ext cx="1596375" cy="91440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13F5F04C-5E3E-333C-217E-CEBF980C8D1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6464" y="1258200"/>
            <a:ext cx="11838562" cy="645279"/>
          </a:xfrm>
          <a:prstGeom prst="rect">
            <a:avLst/>
          </a:prstGeom>
        </p:spPr>
      </p:pic>
      <p:pic>
        <p:nvPicPr>
          <p:cNvPr id="10" name="Picture 9" descr="A bright light in the dark&#10;&#10;Description automatically generated with low confidence">
            <a:extLst>
              <a:ext uri="{FF2B5EF4-FFF2-40B4-BE49-F238E27FC236}">
                <a16:creationId xmlns:a16="http://schemas.microsoft.com/office/drawing/2014/main" id="{72D0BEF5-391D-B1DB-EA26-EB0B2AE1A14F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3890"/>
            <a:ext cx="12192000" cy="5490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940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stove&#10;&#10;Description automatically generated">
            <a:extLst>
              <a:ext uri="{FF2B5EF4-FFF2-40B4-BE49-F238E27FC236}">
                <a16:creationId xmlns:a16="http://schemas.microsoft.com/office/drawing/2014/main" id="{57BE92C4-FAA5-2D31-F680-4157A38FAA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5404"/>
            <a:ext cx="12192000" cy="634719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50F2B3F-34C9-5D81-3C0A-03B2A2A13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4A0340-D9A2-712E-B180-0639532538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Picture 6" descr="MMS Logo">
            <a:extLst>
              <a:ext uri="{FF2B5EF4-FFF2-40B4-BE49-F238E27FC236}">
                <a16:creationId xmlns:a16="http://schemas.microsoft.com/office/drawing/2014/main" id="{B20E1BA0-F24A-EC19-2D43-C2AEF38D6F0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5625" y="5930596"/>
            <a:ext cx="1596375" cy="91440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13F5F04C-5E3E-333C-217E-CEBF980C8D1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6464" y="1258200"/>
            <a:ext cx="11838562" cy="645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87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665EE4-0A4A-2B2C-119B-2F341C139E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11DF5D-CB3B-BA76-1722-DD0D7E7805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5" name="Picture 4" descr="MMS Logo">
            <a:extLst>
              <a:ext uri="{FF2B5EF4-FFF2-40B4-BE49-F238E27FC236}">
                <a16:creationId xmlns:a16="http://schemas.microsoft.com/office/drawing/2014/main" id="{7A94F116-969A-0346-AE10-98CF6F785B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5625" y="5930596"/>
            <a:ext cx="1596375" cy="914400"/>
          </a:xfrm>
          <a:prstGeom prst="rect">
            <a:avLst/>
          </a:prstGeom>
        </p:spPr>
      </p:pic>
      <p:pic>
        <p:nvPicPr>
          <p:cNvPr id="8" name="Picture 7" descr="A picture containing furniture, curtain&#10;&#10;Description automatically generated">
            <a:extLst>
              <a:ext uri="{FF2B5EF4-FFF2-40B4-BE49-F238E27FC236}">
                <a16:creationId xmlns:a16="http://schemas.microsoft.com/office/drawing/2014/main" id="{3AC1A3A1-7EDB-D367-2230-49C5F099A59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2379" y="0"/>
            <a:ext cx="96072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1956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Demo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light&#10;&#10;Description automatically generated">
            <a:extLst>
              <a:ext uri="{FF2B5EF4-FFF2-40B4-BE49-F238E27FC236}">
                <a16:creationId xmlns:a16="http://schemas.microsoft.com/office/drawing/2014/main" id="{5110E348-D1E5-9CDA-595A-F6384884FEE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839" y="0"/>
            <a:ext cx="11002321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665EE4-0A4A-2B2C-119B-2F341C139E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4408" y="1700011"/>
            <a:ext cx="7933041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11DF5D-CB3B-BA76-1722-DD0D7E7805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14408" y="4579736"/>
            <a:ext cx="7933041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5" name="Picture 4" descr="MMS Logo">
            <a:extLst>
              <a:ext uri="{FF2B5EF4-FFF2-40B4-BE49-F238E27FC236}">
                <a16:creationId xmlns:a16="http://schemas.microsoft.com/office/drawing/2014/main" id="{7A94F116-969A-0346-AE10-98CF6F785B0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5625" y="5930596"/>
            <a:ext cx="1596375" cy="9144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EF6BDD6-65D1-E9C5-ACC8-28AEF699CDAA}"/>
              </a:ext>
            </a:extLst>
          </p:cNvPr>
          <p:cNvSpPr/>
          <p:nvPr userDrawn="1"/>
        </p:nvSpPr>
        <p:spPr>
          <a:xfrm>
            <a:off x="1173627" y="2090755"/>
            <a:ext cx="1661993" cy="3376886"/>
          </a:xfrm>
          <a:prstGeom prst="rect">
            <a:avLst/>
          </a:prstGeom>
          <a:noFill/>
        </p:spPr>
        <p:txBody>
          <a:bodyPr vert="vert270" wrap="none" lIns="91440" tIns="45720" rIns="91440" bIns="45720">
            <a:spAutoFit/>
          </a:bodyPr>
          <a:lstStyle/>
          <a:p>
            <a:pPr algn="ctr"/>
            <a:r>
              <a:rPr lang="en-US" sz="9600" b="1" u="none" cap="none" spc="0" baseline="0" dirty="0">
                <a:ln w="0"/>
                <a:solidFill>
                  <a:schemeClr val="bg1">
                    <a:alpha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602785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2CA98-158E-037A-C94E-E38DC5348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DAACDB-B0A5-F82A-E06F-F66C4B0C2D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98060"/>
            <a:ext cx="5181600" cy="46789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BF707E-1F23-C8BE-85CC-91A13D768C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498060"/>
            <a:ext cx="5181600" cy="46789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7" descr="MMS Logo">
            <a:extLst>
              <a:ext uri="{FF2B5EF4-FFF2-40B4-BE49-F238E27FC236}">
                <a16:creationId xmlns:a16="http://schemas.microsoft.com/office/drawing/2014/main" id="{2A1EA3AB-2287-A909-3F79-BFFF9117BFC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5625" y="5930596"/>
            <a:ext cx="1596375" cy="9144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7004620A-8B56-621C-CE78-C55792A93B3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6464" y="1258200"/>
            <a:ext cx="11838562" cy="645279"/>
          </a:xfrm>
          <a:prstGeom prst="rect">
            <a:avLst/>
          </a:prstGeom>
        </p:spPr>
      </p:pic>
      <p:pic>
        <p:nvPicPr>
          <p:cNvPr id="6" name="Picture 5" descr="A bright light in the dark&#10;&#10;Description automatically generated with low confidence">
            <a:extLst>
              <a:ext uri="{FF2B5EF4-FFF2-40B4-BE49-F238E27FC236}">
                <a16:creationId xmlns:a16="http://schemas.microsoft.com/office/drawing/2014/main" id="{2A8CA218-DE68-3044-6BDB-9FB17BCF394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3890"/>
            <a:ext cx="12192000" cy="5490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8819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bg>
      <p:bgPr>
        <a:solidFill>
          <a:schemeClr val="tx1">
            <a:alpha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643FC6-9D49-7EE7-65B3-940E598094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79552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8AD4CF-A6B7-AD69-E2EF-D5CF1E53C0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515787"/>
            <a:ext cx="5157787" cy="48523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D8C1A2-5CFB-9DDA-598C-3D6E4DB535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091448"/>
            <a:ext cx="5157787" cy="4098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CD7FFAF-6DE1-D7D2-9D0C-7DA4C93200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515787"/>
            <a:ext cx="5183188" cy="48523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C2BCB2A-881F-6F25-A415-DE218744AF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091448"/>
            <a:ext cx="5183188" cy="4098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0" name="Picture 9" descr="MMS Logo">
            <a:extLst>
              <a:ext uri="{FF2B5EF4-FFF2-40B4-BE49-F238E27FC236}">
                <a16:creationId xmlns:a16="http://schemas.microsoft.com/office/drawing/2014/main" id="{A3D86560-F6A7-2176-B497-5661E33D251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5625" y="5930596"/>
            <a:ext cx="1596375" cy="91440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21359E03-5C70-33E3-CD0F-EA5EAB2271F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6464" y="1258200"/>
            <a:ext cx="11838562" cy="645279"/>
          </a:xfrm>
          <a:prstGeom prst="rect">
            <a:avLst/>
          </a:prstGeom>
        </p:spPr>
      </p:pic>
      <p:pic>
        <p:nvPicPr>
          <p:cNvPr id="8" name="Picture 7" descr="A bright light in the dark&#10;&#10;Description automatically generated with low confidence">
            <a:extLst>
              <a:ext uri="{FF2B5EF4-FFF2-40B4-BE49-F238E27FC236}">
                <a16:creationId xmlns:a16="http://schemas.microsoft.com/office/drawing/2014/main" id="{C88F1D33-ECBC-EB1F-4B61-92090494B52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3890"/>
            <a:ext cx="12192000" cy="5490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8888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019ACD-72B3-1EDF-3267-2C3F86B844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6" name="Picture 5" descr="MMS Logo">
            <a:extLst>
              <a:ext uri="{FF2B5EF4-FFF2-40B4-BE49-F238E27FC236}">
                <a16:creationId xmlns:a16="http://schemas.microsoft.com/office/drawing/2014/main" id="{58B90811-A51E-65F2-5CD6-98D6CF98110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5625" y="5930596"/>
            <a:ext cx="1596375" cy="9144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42E1CD3F-6E26-737A-C882-D9F7FE0E9F3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6464" y="1258200"/>
            <a:ext cx="11838562" cy="645279"/>
          </a:xfrm>
          <a:prstGeom prst="rect">
            <a:avLst/>
          </a:prstGeom>
        </p:spPr>
      </p:pic>
      <p:pic>
        <p:nvPicPr>
          <p:cNvPr id="4" name="Picture 3" descr="A bright light in the dark&#10;&#10;Description automatically generated with low confidence">
            <a:extLst>
              <a:ext uri="{FF2B5EF4-FFF2-40B4-BE49-F238E27FC236}">
                <a16:creationId xmlns:a16="http://schemas.microsoft.com/office/drawing/2014/main" id="{8A26E6CD-9A83-BF2B-8D84-D95DCB337E5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3890"/>
            <a:ext cx="12192000" cy="5490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6616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365651-282E-586C-B06B-5DB5D99446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924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913A01-90A4-D2D1-24E8-69DD5F5347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507787"/>
            <a:ext cx="10515600" cy="46691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21251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  <p:sldLayoutId id="2147483662" r:id="rId4"/>
    <p:sldLayoutId id="2147483651" r:id="rId5"/>
    <p:sldLayoutId id="2147483659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63" r:id="rId13"/>
    <p:sldLayoutId id="2147483661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bg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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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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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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icrosoft.com/en-us/windows-server/windows-admin-center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png"/><Relationship Id="rId5" Type="http://schemas.openxmlformats.org/officeDocument/2006/relationships/hyperlink" Target="https://learn.microsoft.com/en-us/windows-server/manage/windows-admin-center/deploy/high-availability" TargetMode="External"/><Relationship Id="rId4" Type="http://schemas.openxmlformats.org/officeDocument/2006/relationships/hyperlink" Target="https://learn.microsoft.com/en-us/windows-server/manage/windows-admin-center/deploy/install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pentestlab.blog/2021/05/24/dumping-rdp-credentials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hyperlink" Target="https://viperone.gitbook.io/pentest-everything/everything/everything-active-directory/adversary-in-the-middle/rdp-mitm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cloudblogs.microsoft.com/windowsserver/2017/09/14/sneak-peek-4-introducing-project-honolulu-our-new-windows-server-management-experience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3B669-2341-DF39-C682-5CB4698790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682"/>
            <a:ext cx="10124408" cy="2306637"/>
          </a:xfrm>
        </p:spPr>
        <p:txBody>
          <a:bodyPr/>
          <a:lstStyle/>
          <a:p>
            <a:r>
              <a:rPr lang="en-US" dirty="0"/>
              <a:t>Stop logging into your servers!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806C1F-6D02-FA11-F860-B05CFAC0C16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The pros and cons of Windows Admin Center</a:t>
            </a:r>
          </a:p>
        </p:txBody>
      </p:sp>
    </p:spTree>
    <p:extLst>
      <p:ext uri="{BB962C8B-B14F-4D97-AF65-F5344CB8AC3E}">
        <p14:creationId xmlns:p14="http://schemas.microsoft.com/office/powerpoint/2010/main" val="40189521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B0BDD3-B6A9-CD5F-CAA5-8DFCB02AC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I care?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345995-0E86-714B-5EE8-B1564594B9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Stop. Logging. Into. Your. Servers</a:t>
            </a:r>
          </a:p>
          <a:p>
            <a:r>
              <a:rPr lang="en-US" dirty="0"/>
              <a:t>Everyone wants a single pane of glass</a:t>
            </a:r>
          </a:p>
          <a:p>
            <a:r>
              <a:rPr lang="en-US" dirty="0"/>
              <a:t>If you have experience with Azure this is </a:t>
            </a:r>
            <a:r>
              <a:rPr lang="en-US" dirty="0" err="1"/>
              <a:t>kinda</a:t>
            </a:r>
            <a:r>
              <a:rPr lang="en-US" dirty="0"/>
              <a:t> “Azure on Prem”</a:t>
            </a:r>
          </a:p>
          <a:p>
            <a:r>
              <a:rPr lang="en-US" dirty="0"/>
              <a:t>Steal all of the PowerShell, add some logs..?? Profit? </a:t>
            </a:r>
          </a:p>
          <a:p>
            <a:r>
              <a:rPr lang="en-US" dirty="0"/>
              <a:t>Manage… from A Boat? </a:t>
            </a:r>
          </a:p>
          <a:p>
            <a:r>
              <a:rPr lang="en-US" dirty="0"/>
              <a:t>There are certain MMC’s that just … don’t work.</a:t>
            </a:r>
          </a:p>
        </p:txBody>
      </p:sp>
    </p:spTree>
    <p:extLst>
      <p:ext uri="{BB962C8B-B14F-4D97-AF65-F5344CB8AC3E}">
        <p14:creationId xmlns:p14="http://schemas.microsoft.com/office/powerpoint/2010/main" val="1815732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26BC2B6-AE2C-3E1D-788D-592ABCDC1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stop logging into your servers… mostly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5050AF-7D60-7B16-0E17-6467A67E50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According to a pair of coffee makers</a:t>
            </a:r>
          </a:p>
        </p:txBody>
      </p:sp>
    </p:spTree>
    <p:extLst>
      <p:ext uri="{BB962C8B-B14F-4D97-AF65-F5344CB8AC3E}">
        <p14:creationId xmlns:p14="http://schemas.microsoft.com/office/powerpoint/2010/main" val="29985676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7F1EA73-5F45-FC46-5AD1-A2F6FB586B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 covered a lot of things…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647D59F-116A-2EC5-25B8-4EBE31904D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1692"/>
            <a:ext cx="10515600" cy="4669176"/>
          </a:xfrm>
        </p:spPr>
        <p:txBody>
          <a:bodyPr>
            <a:normAutofit/>
          </a:bodyPr>
          <a:lstStyle/>
          <a:p>
            <a:r>
              <a:rPr lang="en-US" dirty="0">
                <a:hlinkClick r:id="rId3"/>
              </a:rPr>
              <a:t>Download Windows Admin Center</a:t>
            </a:r>
            <a:endParaRPr lang="en-US" dirty="0"/>
          </a:p>
          <a:p>
            <a:r>
              <a:rPr lang="en-US" dirty="0">
                <a:hlinkClick r:id="rId4"/>
              </a:rPr>
              <a:t>Install Windows Admin Center | Microsoft Learn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REALLY IMPORTANT BIT</a:t>
            </a:r>
          </a:p>
          <a:p>
            <a:pPr marL="0" indent="0">
              <a:buNone/>
            </a:pPr>
            <a:r>
              <a:rPr lang="en-US" dirty="0"/>
              <a:t>- Updating Certificates (Ben put link here)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>
                <a:hlinkClick r:id="rId5"/>
              </a:rPr>
              <a:t>High Availability WAC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988D0B5-154E-0DF8-56DD-D23E7D1412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200" y="3957057"/>
            <a:ext cx="7659169" cy="1133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7520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5C68930-3139-A8F7-E01D-4BD443990F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 forth to </a:t>
            </a:r>
            <a:r>
              <a:rPr lang="en-US" dirty="0" err="1"/>
              <a:t>honolu</a:t>
            </a:r>
            <a:r>
              <a:rPr lang="en-US" dirty="0"/>
              <a:t>.. I mean WAC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81B598A-CB65-7993-3FCF-42623BB7A3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your tired of old crappy MMC consoles, use WAC.</a:t>
            </a:r>
          </a:p>
          <a:p>
            <a:r>
              <a:rPr lang="en-US" dirty="0"/>
              <a:t>Ask yourself if you really need to RDP into a server.</a:t>
            </a:r>
          </a:p>
          <a:p>
            <a:r>
              <a:rPr lang="en-US" dirty="0"/>
              <a:t>Manage your servers from a boat, because you can.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53828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57818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Qr code&#10;&#10;Description automatically generated">
            <a:extLst>
              <a:ext uri="{FF2B5EF4-FFF2-40B4-BE49-F238E27FC236}">
                <a16:creationId xmlns:a16="http://schemas.microsoft.com/office/drawing/2014/main" id="{A0139829-A1C2-4BAD-E181-03EFD9503D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0166" y="0"/>
            <a:ext cx="52916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1953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684441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FB68CD-CB12-32EF-1CFE-54C294C3E92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Ben Reader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E1E5CAD-23FE-A4D7-B096-3334A7D79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Jordan </a:t>
            </a:r>
            <a:r>
              <a:rPr lang="en-US" dirty="0" err="1"/>
              <a:t>Benzing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6485DDC-10A4-A946-6EE8-700508002C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    @powers_hell</a:t>
            </a:r>
          </a:p>
          <a:p>
            <a:r>
              <a:rPr lang="en-US" dirty="0"/>
              <a:t>💻   powers-hell.com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FC71F19-CB0D-6056-8B2E-7670D5A913D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 @JordanTheITguy</a:t>
            </a:r>
          </a:p>
          <a:p>
            <a:r>
              <a:rPr lang="en-US" dirty="0"/>
              <a:t>💻 jordantheitguy.com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0280E57-51A9-979B-C838-5F016A209FD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/>
          </a:bodyPr>
          <a:lstStyle/>
          <a:p>
            <a:r>
              <a:rPr lang="en-US" dirty="0"/>
              <a:t>Code Monkey, Patch My PC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7177573-C298-FAF8-2140-0326B263D0A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Lord of security, Patch My PC</a:t>
            </a:r>
          </a:p>
        </p:txBody>
      </p:sp>
      <p:pic>
        <p:nvPicPr>
          <p:cNvPr id="17" name="Picture 16" descr="A picture containing ax, silhouette, vector graphics&#10;&#10;Description automatically generated">
            <a:extLst>
              <a:ext uri="{FF2B5EF4-FFF2-40B4-BE49-F238E27FC236}">
                <a16:creationId xmlns:a16="http://schemas.microsoft.com/office/drawing/2014/main" id="{D6325788-95BD-231B-1C1F-CB98DC47FA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896" y="5278347"/>
            <a:ext cx="514350" cy="457200"/>
          </a:xfrm>
          <a:prstGeom prst="rect">
            <a:avLst/>
          </a:prstGeom>
        </p:spPr>
      </p:pic>
      <p:pic>
        <p:nvPicPr>
          <p:cNvPr id="18" name="Picture 17" descr="A picture containing ax, silhouette, vector graphics&#10;&#10;Description automatically generated">
            <a:extLst>
              <a:ext uri="{FF2B5EF4-FFF2-40B4-BE49-F238E27FC236}">
                <a16:creationId xmlns:a16="http://schemas.microsoft.com/office/drawing/2014/main" id="{EC8A4FE7-F42A-5D6E-5813-97962B5662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887" y="5278347"/>
            <a:ext cx="514350" cy="457200"/>
          </a:xfrm>
          <a:prstGeom prst="rect">
            <a:avLst/>
          </a:prstGeom>
        </p:spPr>
      </p:pic>
      <p:pic>
        <p:nvPicPr>
          <p:cNvPr id="1026" name="Picture 2" descr="yellow batch brewer machine moccamaster">
            <a:extLst>
              <a:ext uri="{FF2B5EF4-FFF2-40B4-BE49-F238E27FC236}">
                <a16:creationId xmlns:a16="http://schemas.microsoft.com/office/drawing/2014/main" id="{6E1582B7-8AB6-AA30-86DC-AECE9A56DD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3062" y="1576946"/>
            <a:ext cx="2537852" cy="2537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batch brewer moccamaster classic red">
            <a:extLst>
              <a:ext uri="{FF2B5EF4-FFF2-40B4-BE49-F238E27FC236}">
                <a16:creationId xmlns:a16="http://schemas.microsoft.com/office/drawing/2014/main" id="{C233DFD0-2D33-2538-80CA-304AE21C62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1088" y="1576946"/>
            <a:ext cx="2537852" cy="2537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97825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FD73D28-962F-8E43-5907-544A140D27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Come join the WAC PAC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30A130-0D00-7790-26E9-044787E643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PowerShell over the internet, what could possibly go wrong</a:t>
            </a:r>
          </a:p>
        </p:txBody>
      </p:sp>
    </p:spTree>
    <p:extLst>
      <p:ext uri="{BB962C8B-B14F-4D97-AF65-F5344CB8AC3E}">
        <p14:creationId xmlns:p14="http://schemas.microsoft.com/office/powerpoint/2010/main" val="22799427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54686-E403-224A-570D-6AD1962FE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47C443-A519-CA6C-F515-F098DE1D8E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Why are we here? What is the meaning of life?</a:t>
            </a:r>
          </a:p>
          <a:p>
            <a:r>
              <a:rPr lang="en-US" dirty="0"/>
              <a:t>What’s the issue with logging onto my critical infrastructure?</a:t>
            </a:r>
          </a:p>
          <a:p>
            <a:r>
              <a:rPr lang="en-US" dirty="0"/>
              <a:t>What is “Server core” and why should I care?</a:t>
            </a:r>
          </a:p>
          <a:p>
            <a:r>
              <a:rPr lang="en-US" dirty="0"/>
              <a:t>All of my servers look like ~Linux~ now… How do I… do things?</a:t>
            </a:r>
          </a:p>
          <a:p>
            <a:r>
              <a:rPr lang="en-US" dirty="0"/>
              <a:t>Configuring Windows Admin Center on a </a:t>
            </a:r>
            <a:r>
              <a:rPr lang="en-US" dirty="0" err="1"/>
              <a:t>jumpbox</a:t>
            </a:r>
            <a:r>
              <a:rPr lang="en-US" dirty="0"/>
              <a:t>.</a:t>
            </a:r>
          </a:p>
          <a:p>
            <a:r>
              <a:rPr lang="en-US" dirty="0"/>
              <a:t>Certificates (because they will never go away).</a:t>
            </a:r>
          </a:p>
          <a:p>
            <a:r>
              <a:rPr lang="en-US" dirty="0"/>
              <a:t>Jordan does a dance, or pours ben a coffee… maybe both?</a:t>
            </a:r>
          </a:p>
        </p:txBody>
      </p:sp>
    </p:spTree>
    <p:extLst>
      <p:ext uri="{BB962C8B-B14F-4D97-AF65-F5344CB8AC3E}">
        <p14:creationId xmlns:p14="http://schemas.microsoft.com/office/powerpoint/2010/main" val="26924789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E62271-74EA-0E4F-4B72-5F09659A99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92466"/>
          </a:xfrm>
        </p:spPr>
        <p:txBody>
          <a:bodyPr anchor="ctr">
            <a:normAutofit/>
          </a:bodyPr>
          <a:lstStyle/>
          <a:p>
            <a:r>
              <a:rPr lang="en-US" dirty="0"/>
              <a:t>PAWS – No not dog paws.</a:t>
            </a:r>
          </a:p>
        </p:txBody>
      </p:sp>
      <p:pic>
        <p:nvPicPr>
          <p:cNvPr id="2052" name="Picture 4" descr="Secure workstation profiles">
            <a:extLst>
              <a:ext uri="{FF2B5EF4-FFF2-40B4-BE49-F238E27FC236}">
                <a16:creationId xmlns:a16="http://schemas.microsoft.com/office/drawing/2014/main" id="{1EBB3441-623D-A633-4C4C-5E5AE6FB08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96652" y="2322096"/>
            <a:ext cx="8052012" cy="4026006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28DA01A-31E1-4CA7-E7D8-0925E5F7D6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498060"/>
            <a:ext cx="10327105" cy="4678903"/>
          </a:xfrm>
        </p:spPr>
        <p:txBody>
          <a:bodyPr/>
          <a:lstStyle/>
          <a:p>
            <a:r>
              <a:rPr lang="en-US" dirty="0"/>
              <a:t>You probably aren’t using them. So use the next best thing.</a:t>
            </a:r>
          </a:p>
        </p:txBody>
      </p:sp>
    </p:spTree>
    <p:extLst>
      <p:ext uri="{BB962C8B-B14F-4D97-AF65-F5344CB8AC3E}">
        <p14:creationId xmlns:p14="http://schemas.microsoft.com/office/powerpoint/2010/main" val="10496077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CA8D20-87D0-0BB4-B191-691A3536E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bed time reading on why RDP bad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D39D51-0DB3-5CF4-0299-3165AC4C67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Dumping RDP Credentials – Penetration Testing Lab (</a:t>
            </a:r>
            <a:r>
              <a:rPr lang="en-US" dirty="0" err="1">
                <a:hlinkClick r:id="rId3"/>
              </a:rPr>
              <a:t>pentestlab.blog</a:t>
            </a:r>
            <a:r>
              <a:rPr lang="en-US" dirty="0">
                <a:hlinkClick r:id="rId3"/>
              </a:rPr>
              <a:t>)</a:t>
            </a:r>
            <a:endParaRPr lang="en-US" dirty="0"/>
          </a:p>
          <a:p>
            <a:r>
              <a:rPr lang="en-US" dirty="0">
                <a:hlinkClick r:id="rId4"/>
              </a:rPr>
              <a:t>RDP </a:t>
            </a:r>
            <a:r>
              <a:rPr lang="en-US" dirty="0" err="1">
                <a:hlinkClick r:id="rId4"/>
              </a:rPr>
              <a:t>MiTM</a:t>
            </a:r>
            <a:r>
              <a:rPr lang="en-US" dirty="0">
                <a:hlinkClick r:id="rId4"/>
              </a:rPr>
              <a:t> - Pentest Everything (gitbook.io)</a:t>
            </a:r>
            <a:endParaRPr lang="en-US" dirty="0"/>
          </a:p>
          <a:p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B138D63-D2BB-ADEF-374D-8985B962A5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2628" y="2446476"/>
            <a:ext cx="3458669" cy="3819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3EE4E24-10B3-0758-A19B-6A380421A5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5417" y="2446476"/>
            <a:ext cx="3752850" cy="382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249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B7B6DA-2EFC-DEA3-B821-CA7A522A3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Server Core – AKA - first we kill all the GUI</a:t>
            </a:r>
          </a:p>
        </p:txBody>
      </p:sp>
      <p:pic>
        <p:nvPicPr>
          <p:cNvPr id="3074" name="Picture 2" descr="Server Core - Wikipedia">
            <a:extLst>
              <a:ext uri="{FF2B5EF4-FFF2-40B4-BE49-F238E27FC236}">
                <a16:creationId xmlns:a16="http://schemas.microsoft.com/office/drawing/2014/main" id="{4AF7843B-EF81-7EC6-860D-F4887D8F6118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894681"/>
            <a:ext cx="5181600" cy="388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Windows Server 2022 - Wikipedia">
            <a:extLst>
              <a:ext uri="{FF2B5EF4-FFF2-40B4-BE49-F238E27FC236}">
                <a16:creationId xmlns:a16="http://schemas.microsoft.com/office/drawing/2014/main" id="{5E9F0461-C81E-F763-DA3E-E258CC2C89F9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1894681"/>
            <a:ext cx="5181600" cy="388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99050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1892B23-398D-E81D-F1AE-EA705417B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 seriously, what?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89F2CC4-92F2-7356-5797-1982D3B07B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quick showcase of what CORE looks like for those who haven’t’ seen it.</a:t>
            </a:r>
          </a:p>
        </p:txBody>
      </p:sp>
    </p:spTree>
    <p:extLst>
      <p:ext uri="{BB962C8B-B14F-4D97-AF65-F5344CB8AC3E}">
        <p14:creationId xmlns:p14="http://schemas.microsoft.com/office/powerpoint/2010/main" val="40791437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2F0E60-A3AB-0FDF-EE0F-7A87D5B015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dark rock did this come from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C2EF69-EAD5-48E7-D196-F664BC9E17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Project Honolulu</a:t>
            </a:r>
          </a:p>
          <a:p>
            <a:pPr lvl="1"/>
            <a:r>
              <a:rPr lang="en-US" dirty="0"/>
              <a:t>At Ignite 2017, we unveiled the technical preview of </a:t>
            </a:r>
            <a:r>
              <a:rPr lang="en-US" dirty="0">
                <a:effectLst/>
                <a:hlinkClick r:id="rId3" tooltip="https://cloudblogs.microsoft.com/windowsserver/2017/09/14/sneak-peek-4-introducing-project-honolulu-our-new-windows-server-management-experience/"/>
              </a:rPr>
              <a:t>Project “Honolulu”</a:t>
            </a:r>
            <a:r>
              <a:rPr lang="en-US" dirty="0"/>
              <a:t> to the world for the first time. It sparked a flame of excitement in IT admins’ hearts.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One. Little. Tiny Booth. – Ignite 2017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r>
              <a:rPr lang="en-US" dirty="0"/>
              <a:t>As of now it’s somehow only on a quarter of a million servers.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2503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theme/theme1.xml><?xml version="1.0" encoding="utf-8"?>
<a:theme xmlns:a="http://schemas.openxmlformats.org/drawingml/2006/main" name="Office Theme">
  <a:themeElements>
    <a:clrScheme name="MMS">
      <a:dk1>
        <a:sysClr val="windowText" lastClr="000000"/>
      </a:dk1>
      <a:lt1>
        <a:sysClr val="window" lastClr="FFFFFF"/>
      </a:lt1>
      <a:dk2>
        <a:srgbClr val="394385"/>
      </a:dk2>
      <a:lt2>
        <a:srgbClr val="E7E6E6"/>
      </a:lt2>
      <a:accent1>
        <a:srgbClr val="FF0000"/>
      </a:accent1>
      <a:accent2>
        <a:srgbClr val="036485"/>
      </a:accent2>
      <a:accent3>
        <a:srgbClr val="070385"/>
      </a:accent3>
      <a:accent4>
        <a:srgbClr val="710385"/>
      </a:accent4>
      <a:accent5>
        <a:srgbClr val="850310"/>
      </a:accent5>
      <a:accent6>
        <a:srgbClr val="69800A"/>
      </a:accent6>
      <a:hlink>
        <a:srgbClr val="A38637"/>
      </a:hlink>
      <a:folHlink>
        <a:srgbClr val="A38637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28D53C12-7287-433D-BCED-4AFAE7BFC991}" vid="{15EB0590-B11D-4595-A9B7-205FD9E4DF4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66787FB9552CF40BFF026EAAC52FBCA" ma:contentTypeVersion="18" ma:contentTypeDescription="Create a new document." ma:contentTypeScope="" ma:versionID="1683e0f48315e88811cafb8ea3cf965d">
  <xsd:schema xmlns:xsd="http://www.w3.org/2001/XMLSchema" xmlns:xs="http://www.w3.org/2001/XMLSchema" xmlns:p="http://schemas.microsoft.com/office/2006/metadata/properties" xmlns:ns2="0f628621-369a-46c7-83bd-de17ca407533" xmlns:ns3="994c1987-0261-432a-b2ef-a9da39f1b5e2" targetNamespace="http://schemas.microsoft.com/office/2006/metadata/properties" ma:root="true" ma:fieldsID="a1218619feb0f8467992b34858ce2bdd" ns2:_="" ns3:_="">
    <xsd:import namespace="0f628621-369a-46c7-83bd-de17ca407533"/>
    <xsd:import namespace="994c1987-0261-432a-b2ef-a9da39f1b5e2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2:LastSharedByUser" minOccurs="0"/>
                <xsd:element ref="ns2:LastSharedByTime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3:MediaServiceLocation" minOccurs="0"/>
                <xsd:element ref="ns3:lcf76f155ced4ddcb4097134ff3c332f" minOccurs="0"/>
                <xsd:element ref="ns2:TaxCatchAll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f628621-369a-46c7-83bd-de17ca407533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0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1" nillable="true" ma:displayName="Last Shared By Time" ma:description="" ma:internalName="LastSharedByTime" ma:readOnly="true">
      <xsd:simpleType>
        <xsd:restriction base="dms:DateTime"/>
      </xsd:simpleType>
    </xsd:element>
    <xsd:element name="TaxCatchAll" ma:index="23" nillable="true" ma:displayName="Taxonomy Catch All Column" ma:hidden="true" ma:list="{373337a8-41f0-47ae-895f-b179ccc8878d}" ma:internalName="TaxCatchAll" ma:showField="CatchAllData" ma:web="0f628621-369a-46c7-83bd-de17ca40753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94c1987-0261-432a-b2ef-a9da39f1b5e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2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04f3eb32-8128-4a7e-868e-0456b78e6ea9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BB99CDF-4DD1-4BCA-94A9-937C9978E90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A3442F5-7313-42C3-80C5-060E65E825F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f628621-369a-46c7-83bd-de17ca407533"/>
    <ds:schemaRef ds:uri="994c1987-0261-432a-b2ef-a9da39f1b5e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MMS2023atMOA</Template>
  <TotalTime>151</TotalTime>
  <Words>578</Words>
  <Application>Microsoft Macintosh PowerPoint</Application>
  <PresentationFormat>Widescreen</PresentationFormat>
  <Paragraphs>76</Paragraphs>
  <Slides>16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Wingdings</vt:lpstr>
      <vt:lpstr>Office Theme</vt:lpstr>
      <vt:lpstr>Stop logging into your servers!</vt:lpstr>
      <vt:lpstr>PowerPoint Presentation</vt:lpstr>
      <vt:lpstr>Come join the WAC PAC</vt:lpstr>
      <vt:lpstr>Summary</vt:lpstr>
      <vt:lpstr>PAWS – No not dog paws.</vt:lpstr>
      <vt:lpstr>Some bed time reading on why RDP bad</vt:lpstr>
      <vt:lpstr>Server Core – AKA - first we kill all the GUI</vt:lpstr>
      <vt:lpstr>No seriously, what?</vt:lpstr>
      <vt:lpstr>What dark rock did this come from</vt:lpstr>
      <vt:lpstr>Why do I care?</vt:lpstr>
      <vt:lpstr>How to stop logging into your servers… mostly</vt:lpstr>
      <vt:lpstr>You covered a lot of things… </vt:lpstr>
      <vt:lpstr>Go forth to honolu.. I mean WAC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Stop logging into your servers!</dc:title>
  <dc:creator>Ben Reader</dc:creator>
  <cp:lastModifiedBy>Ben Reader</cp:lastModifiedBy>
  <cp:revision>9</cp:revision>
  <dcterms:created xsi:type="dcterms:W3CDTF">2023-04-08T08:05:27Z</dcterms:created>
  <dcterms:modified xsi:type="dcterms:W3CDTF">2023-04-29T23:18:09Z</dcterms:modified>
</cp:coreProperties>
</file>